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3"/>
  </p:notesMasterIdLst>
  <p:sldIdLst>
    <p:sldId id="334" r:id="rId2"/>
    <p:sldId id="335" r:id="rId3"/>
    <p:sldId id="337" r:id="rId4"/>
    <p:sldId id="257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32" r:id="rId43"/>
    <p:sldId id="298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31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6" r:id="rId67"/>
    <p:sldId id="327" r:id="rId68"/>
    <p:sldId id="328" r:id="rId69"/>
    <p:sldId id="329" r:id="rId70"/>
    <p:sldId id="330" r:id="rId71"/>
    <p:sldId id="333" r:id="rId7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7" d="100"/>
          <a:sy n="137" d="100"/>
        </p:scale>
        <p:origin x="2370" y="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47564-1430-6FAF-71DA-50FFFBC5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94994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6290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6"/>
            <a:ext cx="78867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 dirty="0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63194"/>
              </p:ext>
            </p:extLst>
          </p:nvPr>
        </p:nvGraphicFramePr>
        <p:xfrm>
          <a:off x="1371599" y="3550445"/>
          <a:ext cx="6172201" cy="25431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28519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541728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422831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679123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990851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70666" y="4775780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m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51382-F42F-2860-227C-A3C63ACC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59" y="60936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AD7FA7A6-A3A9-3141-7FF4-98027D26B21A}"/>
              </a:ext>
            </a:extLst>
          </p:cNvPr>
          <p:cNvSpPr>
            <a:spLocks/>
          </p:cNvSpPr>
          <p:nvPr/>
        </p:nvSpPr>
        <p:spPr bwMode="auto">
          <a:xfrm rot="16200000">
            <a:off x="4415630" y="318294"/>
            <a:ext cx="160340" cy="6096000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E6756A2-ECCD-6962-9004-41BF12875216}"/>
              </a:ext>
            </a:extLst>
          </p:cNvPr>
          <p:cNvSpPr>
            <a:spLocks/>
          </p:cNvSpPr>
          <p:nvPr/>
        </p:nvSpPr>
        <p:spPr bwMode="auto">
          <a:xfrm flipH="1">
            <a:off x="1150141" y="4212157"/>
            <a:ext cx="182563" cy="1879078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special type of record data, where </a:t>
            </a:r>
          </a:p>
          <a:p>
            <a:pPr lvl="1"/>
            <a:r>
              <a:rPr lang="en-US" altLang="en-US" dirty="0"/>
              <a:t>each record (transaction) involves a set of items.  </a:t>
            </a:r>
          </a:p>
          <a:p>
            <a:pPr lvl="1"/>
            <a:r>
              <a:rPr lang="en-US" altLang="en-US" dirty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82008"/>
              </p:ext>
            </p:extLst>
          </p:nvPr>
        </p:nvGraphicFramePr>
        <p:xfrm>
          <a:off x="2438400" y="3576912"/>
          <a:ext cx="4159250" cy="260262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1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2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3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4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5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kinds of data quality problems exist?</a:t>
            </a:r>
          </a:p>
          <a:p>
            <a:pPr lvl="1"/>
            <a:r>
              <a:rPr lang="en-US" altLang="en-US" dirty="0"/>
              <a:t>Noise and outliers </a:t>
            </a:r>
          </a:p>
          <a:p>
            <a:pPr lvl="1"/>
            <a:r>
              <a:rPr lang="en-US" altLang="en-US" dirty="0"/>
              <a:t>Missing values </a:t>
            </a:r>
          </a:p>
          <a:p>
            <a:pPr lvl="1"/>
            <a:r>
              <a:rPr lang="en-US" altLang="en-US" dirty="0"/>
              <a:t>Duplicate data </a:t>
            </a:r>
          </a:p>
          <a:p>
            <a:endParaRPr lang="en-US" altLang="en-US" dirty="0"/>
          </a:p>
          <a:p>
            <a:r>
              <a:rPr lang="en-US" altLang="en-US" dirty="0"/>
              <a:t>How can we detect problems with the data? </a:t>
            </a:r>
          </a:p>
          <a:p>
            <a:pPr lvl="1"/>
            <a:r>
              <a:rPr lang="en-US" altLang="en-US" dirty="0"/>
              <a:t>Statistics </a:t>
            </a:r>
          </a:p>
          <a:p>
            <a:pPr lvl="1"/>
            <a:r>
              <a:rPr lang="en-US" altLang="en-US" dirty="0"/>
              <a:t>Visualization</a:t>
            </a:r>
          </a:p>
          <a:p>
            <a:endParaRPr lang="en-US" altLang="en-US" dirty="0"/>
          </a:p>
          <a:p>
            <a:r>
              <a:rPr lang="en-US" altLang="en-US" dirty="0"/>
              <a:t>What can we do about these problems? </a:t>
            </a:r>
          </a:p>
          <a:p>
            <a:pPr lvl="1"/>
            <a:r>
              <a:rPr lang="en-US" altLang="en-US" dirty="0"/>
              <a:t>Mark value as missing</a:t>
            </a:r>
          </a:p>
          <a:p>
            <a:pPr lvl="1"/>
            <a:r>
              <a:rPr lang="en-US" altLang="en-US" dirty="0"/>
              <a:t>Remove object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2919382" cy="23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5646171" y="2506664"/>
            <a:ext cx="2659629" cy="23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51684"/>
            <a:ext cx="24863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Signal: 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404" y="2323308"/>
            <a:ext cx="231316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" y="5320506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Sometimes we can de-noise (signal processing)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62DF84-CB1E-84CE-B8CB-9E94C6AE4901}"/>
              </a:ext>
            </a:extLst>
          </p:cNvPr>
          <p:cNvSpPr/>
          <p:nvPr/>
        </p:nvSpPr>
        <p:spPr>
          <a:xfrm>
            <a:off x="3761551" y="3161589"/>
            <a:ext cx="1595746" cy="8459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Noisy measurement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33089"/>
            <a:ext cx="7886700" cy="11855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Outliers are data objects with feature values that are considerably different than most of the other data objects in the data set.</a:t>
            </a:r>
          </a:p>
          <a:p>
            <a:r>
              <a:rPr lang="en-US" altLang="en-US" dirty="0"/>
              <a:t>Reasons: </a:t>
            </a:r>
          </a:p>
          <a:p>
            <a:pPr lvl="1"/>
            <a:r>
              <a:rPr lang="en-US" altLang="en-US" dirty="0"/>
              <a:t>A true outlier is a special object (e.g., a genius’ IQ score).</a:t>
            </a:r>
          </a:p>
          <a:p>
            <a:pPr lvl="1"/>
            <a:r>
              <a:rPr lang="en-US" altLang="en-US" dirty="0"/>
              <a:t>May be the result of a measurement mistake.</a:t>
            </a:r>
          </a:p>
          <a:p>
            <a:endParaRPr lang="en-US" altLang="en-US" dirty="0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7" y="5623531"/>
            <a:ext cx="7954963" cy="101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+mn-lt"/>
              </a:rPr>
              <a:t>Typical treatment: Statistical outlier detection +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Make outlying feature missing, or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Remove outlier object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2A6834-1568-DB23-1067-CE7912BA196A}"/>
              </a:ext>
            </a:extLst>
          </p:cNvPr>
          <p:cNvGrpSpPr/>
          <p:nvPr/>
        </p:nvGrpSpPr>
        <p:grpSpPr>
          <a:xfrm>
            <a:off x="2743200" y="2799401"/>
            <a:ext cx="3242142" cy="2679992"/>
            <a:chOff x="2244258" y="2891643"/>
            <a:chExt cx="3879663" cy="3217349"/>
          </a:xfrm>
        </p:grpSpPr>
        <p:grpSp>
          <p:nvGrpSpPr>
            <p:cNvPr id="29699" name="Group 3">
              <a:extLst>
                <a:ext uri="{FF2B5EF4-FFF2-40B4-BE49-F238E27FC236}">
                  <a16:creationId xmlns:a16="http://schemas.microsoft.com/office/drawing/2014/main" id="{EC70A113-CD3C-4B37-B89C-C53FAF0B2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2971800"/>
              <a:ext cx="3122613" cy="2646361"/>
              <a:chOff x="960" y="1453"/>
              <a:chExt cx="2687" cy="2207"/>
            </a:xfrm>
          </p:grpSpPr>
          <p:pic>
            <p:nvPicPr>
              <p:cNvPr id="29700" name="Picture 4">
                <a:extLst>
                  <a:ext uri="{FF2B5EF4-FFF2-40B4-BE49-F238E27FC236}">
                    <a16:creationId xmlns:a16="http://schemas.microsoft.com/office/drawing/2014/main" id="{C3CA376E-B0F0-4664-8E8B-1541F2B922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453"/>
                <a:ext cx="2687" cy="2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9701" name="Oval 5">
                <a:extLst>
                  <a:ext uri="{FF2B5EF4-FFF2-40B4-BE49-F238E27FC236}">
                    <a16:creationId xmlns:a16="http://schemas.microsoft.com/office/drawing/2014/main" id="{F272F3F3-662B-45A2-8956-858F99F2A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" y="205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2" name="Oval 6">
                <a:extLst>
                  <a:ext uri="{FF2B5EF4-FFF2-40B4-BE49-F238E27FC236}">
                    <a16:creationId xmlns:a16="http://schemas.microsoft.com/office/drawing/2014/main" id="{7F726EA3-8805-498D-82BD-712AC5DBE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236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3" name="Oval 7">
                <a:extLst>
                  <a:ext uri="{FF2B5EF4-FFF2-40B4-BE49-F238E27FC236}">
                    <a16:creationId xmlns:a16="http://schemas.microsoft.com/office/drawing/2014/main" id="{0FE46122-8D63-4EF0-8335-981D1B9F9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3131"/>
                <a:ext cx="109" cy="99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4" name="Oval 8">
                <a:extLst>
                  <a:ext uri="{FF2B5EF4-FFF2-40B4-BE49-F238E27FC236}">
                    <a16:creationId xmlns:a16="http://schemas.microsoft.com/office/drawing/2014/main" id="{90FEACD4-B5B7-4B41-82BE-DF9D73F87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3209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5" name="Rectangle 9">
                <a:extLst>
                  <a:ext uri="{FF2B5EF4-FFF2-40B4-BE49-F238E27FC236}">
                    <a16:creationId xmlns:a16="http://schemas.microsoft.com/office/drawing/2014/main" id="{BEB7B91E-49B4-4E6D-A8A2-F2587B791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2189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6" name="Rectangle 10">
                <a:extLst>
                  <a:ext uri="{FF2B5EF4-FFF2-40B4-BE49-F238E27FC236}">
                    <a16:creationId xmlns:a16="http://schemas.microsoft.com/office/drawing/2014/main" id="{E7741176-84BC-47FE-863F-96B559B4E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5" y="2245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6984EF3-4D67-F830-2798-1AF10AC2E1E9}"/>
                </a:ext>
              </a:extLst>
            </p:cNvPr>
            <p:cNvCxnSpPr/>
            <p:nvPr/>
          </p:nvCxnSpPr>
          <p:spPr>
            <a:xfrm flipV="1">
              <a:off x="2590800" y="2971800"/>
              <a:ext cx="0" cy="2819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901D86E-B173-044B-DA7E-D4C9D04148FC}"/>
                </a:ext>
              </a:extLst>
            </p:cNvPr>
            <p:cNvCxnSpPr/>
            <p:nvPr/>
          </p:nvCxnSpPr>
          <p:spPr>
            <a:xfrm>
              <a:off x="2590800" y="5791200"/>
              <a:ext cx="3505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12883A-D8D2-A9AF-590A-B465529A7EF4}"/>
                </a:ext>
              </a:extLst>
            </p:cNvPr>
            <p:cNvSpPr txBox="1"/>
            <p:nvPr/>
          </p:nvSpPr>
          <p:spPr>
            <a:xfrm>
              <a:off x="5836663" y="57396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9CE2D8-6CA7-5E42-5797-8C438B6538CB}"/>
                </a:ext>
              </a:extLst>
            </p:cNvPr>
            <p:cNvSpPr txBox="1"/>
            <p:nvPr/>
          </p:nvSpPr>
          <p:spPr>
            <a:xfrm>
              <a:off x="2244258" y="2891643"/>
              <a:ext cx="287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Reasons for missing values</a:t>
            </a:r>
          </a:p>
          <a:p>
            <a:pPr lvl="1"/>
            <a:r>
              <a:rPr lang="en-US" altLang="en-US" dirty="0"/>
              <a:t>Information is not collected </a:t>
            </a:r>
            <a:br>
              <a:rPr lang="en-US" altLang="en-US" dirty="0"/>
            </a:br>
            <a:r>
              <a:rPr lang="en-US" altLang="en-US" dirty="0"/>
              <a:t>(e.g., people decline to give their age and weight)</a:t>
            </a:r>
          </a:p>
          <a:p>
            <a:pPr lvl="1"/>
            <a:r>
              <a:rPr lang="en-US" altLang="en-US" dirty="0"/>
              <a:t>Attributes may not be applicable to all cases </a:t>
            </a:r>
            <a:br>
              <a:rPr lang="en-US" altLang="en-US" dirty="0"/>
            </a:br>
            <a:r>
              <a:rPr lang="en-US" altLang="en-US" dirty="0"/>
              <a:t>(e.g., annual income is not applicable to children)</a:t>
            </a:r>
          </a:p>
          <a:p>
            <a:pPr lvl="1"/>
            <a:r>
              <a:rPr lang="en-US" altLang="en-US" dirty="0"/>
              <a:t>Value was a mistake and set to missing.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Handling missing values</a:t>
            </a:r>
          </a:p>
          <a:p>
            <a:pPr lvl="1"/>
            <a:r>
              <a:rPr lang="en-US" altLang="en-US" dirty="0"/>
              <a:t>Eliminate data objects with missing value.</a:t>
            </a:r>
          </a:p>
          <a:p>
            <a:pPr lvl="1"/>
            <a:r>
              <a:rPr lang="en-US" altLang="en-US" dirty="0"/>
              <a:t>Eliminate feature with missing values.</a:t>
            </a:r>
          </a:p>
          <a:p>
            <a:pPr lvl="1"/>
            <a:r>
              <a:rPr lang="en-US" altLang="en-US" dirty="0"/>
              <a:t>Ignore the missing value during analysis.</a:t>
            </a:r>
          </a:p>
          <a:p>
            <a:pPr lvl="1"/>
            <a:r>
              <a:rPr lang="en-US" altLang="en-US" dirty="0"/>
              <a:t>Estimate missing values = Imputation</a:t>
            </a:r>
            <a:br>
              <a:rPr lang="en-US" altLang="en-US" dirty="0"/>
            </a:br>
            <a:r>
              <a:rPr lang="en-US" altLang="en-US" sz="1600" dirty="0"/>
              <a:t>(e.g., replace with mean or weighted mean where all possible values are weighted by their probabilities)</a:t>
            </a: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84330"/>
            <a:ext cx="4826880" cy="483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Tasks in the CRISP-DM Reference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97CA3-E7AE-E8AC-AC44-3E34A343F3C4}"/>
              </a:ext>
            </a:extLst>
          </p:cNvPr>
          <p:cNvSpPr/>
          <p:nvPr/>
        </p:nvSpPr>
        <p:spPr>
          <a:xfrm>
            <a:off x="4876800" y="2133600"/>
            <a:ext cx="2133600" cy="16002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468B-BAB4-B869-1225-75D0191CE46D}"/>
              </a:ext>
            </a:extLst>
          </p:cNvPr>
          <p:cNvSpPr txBox="1"/>
          <p:nvPr/>
        </p:nvSpPr>
        <p:spPr>
          <a:xfrm>
            <a:off x="1387011" y="1862107"/>
            <a:ext cx="699498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without replacement</a:t>
            </a:r>
            <a:br>
              <a:rPr lang="en-US" altLang="en-US" dirty="0"/>
            </a:br>
            <a:r>
              <a:rPr lang="en-US" altLang="en-US" dirty="0"/>
              <a:t>As each item is selected, it is removed from the population.</a:t>
            </a: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 replacement</a:t>
            </a:r>
            <a:br>
              <a:rPr lang="en-US" altLang="en-US" dirty="0"/>
            </a:br>
            <a:r>
              <a:rPr lang="en-US" altLang="en-US" dirty="0"/>
              <a:t>Objects are not removed from the population as they are selected for the sample. Note:  the same object can be picked up more than once.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A7C80-8223-2865-371B-E23839D529A1}"/>
              </a:ext>
            </a:extLst>
          </p:cNvPr>
          <p:cNvSpPr txBox="1"/>
          <p:nvPr/>
        </p:nvSpPr>
        <p:spPr>
          <a:xfrm>
            <a:off x="1387011" y="4343400"/>
            <a:ext cx="699498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Simple random sampling</a:t>
            </a:r>
            <a:br>
              <a:rPr lang="en-US" altLang="en-US" dirty="0"/>
            </a:br>
            <a:r>
              <a:rPr lang="en-US" altLang="en-US" dirty="0"/>
              <a:t>There is an equal probability of selecting any particular item.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Stratified sampling</a:t>
            </a:r>
            <a:br>
              <a:rPr lang="en-US" altLang="en-US" dirty="0"/>
            </a:br>
            <a:r>
              <a:rPr lang="en-US" altLang="en-US" dirty="0"/>
              <a:t>Split the data into several partitions; then draw random samples from each partition.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2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184EA3-4671-351E-F56D-74DA5C87867C}"/>
              </a:ext>
            </a:extLst>
          </p:cNvPr>
          <p:cNvCxnSpPr>
            <a:cxnSpLocks/>
          </p:cNvCxnSpPr>
          <p:nvPr/>
        </p:nvCxnSpPr>
        <p:spPr>
          <a:xfrm>
            <a:off x="3733800" y="4191000"/>
            <a:ext cx="228600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4A0F999-CAFF-23F6-BA8E-5D1899D09F98}"/>
              </a:ext>
            </a:extLst>
          </p:cNvPr>
          <p:cNvSpPr/>
          <p:nvPr/>
        </p:nvSpPr>
        <p:spPr>
          <a:xfrm>
            <a:off x="3962401" y="3560860"/>
            <a:ext cx="1109120" cy="510006"/>
          </a:xfrm>
          <a:prstGeom prst="wedgeRoundRectCallout">
            <a:avLst>
              <a:gd name="adj1" fmla="val -56746"/>
              <a:gd name="adj2" fmla="val 95068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is meaningful</a:t>
            </a:r>
          </a:p>
        </p:txBody>
      </p:sp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= Remove features (columns):</a:t>
            </a:r>
          </a:p>
          <a:p>
            <a:r>
              <a:rPr lang="en-US" altLang="en-US" dirty="0"/>
              <a:t>Redundant features </a:t>
            </a:r>
          </a:p>
          <a:p>
            <a:pPr lvl="1"/>
            <a:r>
              <a:rPr lang="en-US" altLang="en-US" dirty="0"/>
              <a:t>duplicate information contained in multiple features (are correlated)</a:t>
            </a:r>
          </a:p>
          <a:p>
            <a:pPr lvl="1"/>
            <a:r>
              <a:rPr lang="en-US" altLang="en-US" dirty="0"/>
              <a:t>Example: purchase price of a product and the amount of sales tax paid</a:t>
            </a:r>
          </a:p>
          <a:p>
            <a:r>
              <a:rPr lang="en-US" altLang="en-US" dirty="0"/>
              <a:t>Irrelevant features</a:t>
            </a:r>
          </a:p>
          <a:p>
            <a:pPr lvl="1"/>
            <a:r>
              <a:rPr lang="en-US" altLang="en-US" dirty="0"/>
              <a:t>contain no information that is useful for the data mining task</a:t>
            </a:r>
          </a:p>
          <a:p>
            <a:pPr lvl="1"/>
            <a:r>
              <a:rPr lang="en-US" altLang="en-US" dirty="0"/>
              <a:t>Example: students' ID is often irrelevant to the task of predicting students' GPA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Methods</a:t>
            </a:r>
          </a:p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81379"/>
            <a:ext cx="7886700" cy="3367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Three general methodologies</a:t>
            </a:r>
          </a:p>
          <a:p>
            <a:r>
              <a:rPr lang="en-US" altLang="en-US" dirty="0"/>
              <a:t>Feature Extraction</a:t>
            </a:r>
          </a:p>
          <a:p>
            <a:pPr lvl="1"/>
            <a:r>
              <a:rPr lang="en-US" altLang="en-US" dirty="0"/>
              <a:t> Domain-specific (e.g., face recognition in image mining)</a:t>
            </a:r>
          </a:p>
          <a:p>
            <a:r>
              <a:rPr lang="en-US" altLang="en-US" dirty="0"/>
              <a:t>Feature Construction / Feature Engineering</a:t>
            </a:r>
          </a:p>
          <a:p>
            <a:pPr lvl="1"/>
            <a:r>
              <a:rPr lang="en-US" altLang="en-US" dirty="0"/>
              <a:t> combining features (interactions: multiply features)</a:t>
            </a:r>
          </a:p>
          <a:p>
            <a:pPr lvl="1"/>
            <a:r>
              <a:rPr lang="en-US" altLang="en-US" dirty="0"/>
              <a:t>Example: Calculate the body mass index from height and weight</a:t>
            </a:r>
          </a:p>
          <a:p>
            <a:r>
              <a:rPr lang="en-US" altLang="en-US" dirty="0"/>
              <a:t>Mapping Data to New Space 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sz="15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transform/Wavelet transform</a:t>
            </a:r>
          </a:p>
          <a:p>
            <a:pPr lvl="1"/>
            <a:endParaRPr lang="en-US" alt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5804FA9A-EFE8-C88A-E062-8308BFE6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61" y="5654706"/>
            <a:ext cx="1200150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2A908-CE57-9342-640F-2D32486D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7" y="5079717"/>
            <a:ext cx="138113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D0E378-C969-288C-892C-C27E3A64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029200" y="4803179"/>
            <a:ext cx="251460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2ED0AE8-6CB3-847D-11CB-709B411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1646061" y="4803179"/>
            <a:ext cx="234315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F4306E3-1D79-A1FA-290E-6770C093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04" y="4648200"/>
            <a:ext cx="2343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9E5FE66-D15C-6FC9-CE79-01D9B5EB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84" y="4648200"/>
            <a:ext cx="18859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Frequency Domain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1B238-31A3-B6DE-28E9-04624220990F}"/>
              </a:ext>
            </a:extLst>
          </p:cNvPr>
          <p:cNvSpPr/>
          <p:nvPr/>
        </p:nvSpPr>
        <p:spPr>
          <a:xfrm>
            <a:off x="4043054" y="5410200"/>
            <a:ext cx="1111737" cy="5334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roughly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5131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60155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20301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48380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5080" imgH="441000" progId="">
                  <p:embed/>
                </p:oleObj>
              </mc:Choice>
              <mc:Fallback>
                <p:oleObj r:id="rId4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06779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376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1 0 0 0 0 0 0 0 0 0 </m:t>
                      </m:r>
                    </m:oMath>
                  </m:oMathPara>
                </a14:m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0 0 0 0 0 0 1 0 0 1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01 = 2   </m:t>
                    </m:r>
                  </m:oMath>
                </a14:m>
                <a:r>
                  <a:rPr lang="en-US" altLang="en-US" sz="2000" dirty="0"/>
                  <a:t>(the number of attributes where p was 0 and q was 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10 = 1   </m:t>
                    </m:r>
                  </m:oMath>
                </a14:m>
                <a:r>
                  <a:rPr lang="en-US" altLang="en-US" sz="2000" dirty="0"/>
                  <a:t>(the number of attributes where p was 1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00 = 7   </m:t>
                    </m:r>
                  </m:oMath>
                </a14:m>
                <a:r>
                  <a:rPr lang="en-US" altLang="en-US" sz="2000" dirty="0"/>
                  <a:t>(the number of attributes where p was 0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11 = 0   </m:t>
                    </m:r>
                  </m:oMath>
                </a14:m>
                <a:r>
                  <a:rPr lang="en-US" altLang="en-US" sz="2000" dirty="0"/>
                  <a:t>(the number of attributes where p was 1 and q was 1)</a:t>
                </a:r>
              </a:p>
              <a:p>
                <a:pPr marL="0" indent="0">
                  <a:buNone/>
                </a:pPr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𝑆𝑀𝐶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(0+7) / (2+1+0+7) = 0.7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 0 / (2 + 1 + 0) = 0 </m:t>
                      </m:r>
                    </m:oMath>
                  </m:oMathPara>
                </a14:m>
                <a:endParaRPr lang="en-US" altLang="en-US" sz="20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/>
          <a:lstStyle/>
          <a:p>
            <a:r>
              <a:rPr lang="en-US" altLang="en-US" dirty="0"/>
              <a:t>Variation of Jaccard for continuous or count attributes: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/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A1D784-63BF-B7FF-3035-60CD1338C6BA}"/>
              </a:ext>
            </a:extLst>
          </p:cNvPr>
          <p:cNvSpPr txBox="1"/>
          <p:nvPr/>
        </p:nvSpPr>
        <p:spPr>
          <a:xfrm>
            <a:off x="665466" y="3810000"/>
            <a:ext cx="7564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000" dirty="0"/>
              <a:t>where ∙ is the dot product between two vectors and ||∙||2  is the Euclidean norm (length of the vector).</a:t>
            </a:r>
          </a:p>
          <a:p>
            <a:endParaRPr lang="en-US" altLang="en-US" sz="2000" dirty="0"/>
          </a:p>
          <a:p>
            <a:r>
              <a:rPr lang="en-US" altLang="en-US" sz="2000" dirty="0"/>
              <a:t>Reduces to Jaccard for binary attributes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and forms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 space.</a:t>
                </a: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/>
          <a:lstStyle/>
          <a:p>
            <a:r>
              <a:rPr lang="en-US" altLang="en-US" dirty="0"/>
              <a:t>Calculate the Euclidean and the Manhattan distances between A and C and A and B</a:t>
            </a:r>
          </a:p>
          <a:p>
            <a:r>
              <a:rPr lang="en-US" altLang="en-US" dirty="0"/>
              <a:t>Calculate the Cosine similarity between A and C and A and B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72645"/>
              </p:ext>
            </p:extLst>
          </p:nvPr>
        </p:nvGraphicFramePr>
        <p:xfrm>
          <a:off x="3048000" y="1868994"/>
          <a:ext cx="3355975" cy="180442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 b="1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KDE is a non-parametric way to estimate the probability density function of a random variable.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K is the kernel (a non-negative function that integrates to one) and h &gt; 0 is a smoothing parameter called the bandwidth. Often a Gaussian kernel is used.</a:t>
            </a:r>
          </a:p>
          <a:p>
            <a:r>
              <a:rPr lang="en-US" altLang="en-US" dirty="0"/>
              <a:t>Example: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C48F3D9F-122B-4EC6-9FDA-10A3713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438400"/>
            <a:ext cx="5954712" cy="8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Simplest approach is to divide region into a number of rectangular cells of equal volume and define density as # of points the cell contains.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4021136"/>
            <a:ext cx="182563" cy="1770064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2963" y="4718059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Euclidean density is the number of points within a specified radius of the point</a:t>
            </a:r>
          </a:p>
          <a:p>
            <a:endParaRPr lang="en-US" altLang="en-US"/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39B9D87F-5D9A-49CE-B588-159378348DE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428875"/>
            <a:ext cx="5637213" cy="3817938"/>
            <a:chOff x="960" y="1530"/>
            <a:chExt cx="3551" cy="2405"/>
          </a:xfrm>
        </p:grpSpPr>
        <p:pic>
          <p:nvPicPr>
            <p:cNvPr id="78852" name="Picture 4">
              <a:extLst>
                <a:ext uri="{FF2B5EF4-FFF2-40B4-BE49-F238E27FC236}">
                  <a16:creationId xmlns:a16="http://schemas.microsoft.com/office/drawing/2014/main" id="{01650D53-7B5A-4EE7-AE67-CD74BE7F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3" name="Text Box 5">
              <a:extLst>
                <a:ext uri="{FF2B5EF4-FFF2-40B4-BE49-F238E27FC236}">
                  <a16:creationId xmlns:a16="http://schemas.microsoft.com/office/drawing/2014/main" id="{E0DBDEB5-D5C3-4E17-AE9A-7BFF6BAB8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854" name="Picture 6">
            <a:extLst>
              <a:ext uri="{FF2B5EF4-FFF2-40B4-BE49-F238E27FC236}">
                <a16:creationId xmlns:a16="http://schemas.microsoft.com/office/drawing/2014/main" id="{D67A09EE-26E2-495E-BFBC-1926A8D4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87" y="5867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E6665-CF7A-7410-997C-8B9B564A9636}"/>
              </a:ext>
            </a:extLst>
          </p:cNvPr>
          <p:cNvSpPr txBox="1"/>
          <p:nvPr/>
        </p:nvSpPr>
        <p:spPr>
          <a:xfrm>
            <a:off x="6781801" y="6492874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See Data Exploration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87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1422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400" b="0" smtClean="0">
                                    <a:latin typeface="Cambria Math" panose="02040503050406030204" pitchFamily="18" charset="0"/>
                                  </a:rPr>
                                  <m:t>=, ≠</m:t>
                                </m:r>
                              </m:oMath>
                            </m:oMathPara>
                          </a14:m>
                          <a:br>
                            <a:rPr lang="en-US" altLang="en-US" sz="1400" b="0" dirty="0"/>
                          </a:b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mode, entropy, contingency correlation,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en-US" sz="1400" dirty="0"/>
                            <a:t> test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Nominal +</a:t>
                          </a:r>
                          <a:r>
                            <a:rPr lang="en-US" altLang="en-US" sz="1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&lt;, &gt;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median, percentiles, rank correlation, run tests, sign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Ordinal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+,−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mean, standard deviation, Pearson's correlation, t and F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Interval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∗,/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geometric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harmonic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percent variation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9220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1376363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53097" r="-1429" b="-2995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153778" r="-1429" b="-200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253778" r="-1429" b="-100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353778" r="-1429" b="-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4338</Words>
  <Application>Microsoft Office PowerPoint</Application>
  <PresentationFormat>On-screen Show (4:3)</PresentationFormat>
  <Paragraphs>884</Paragraphs>
  <Slides>71</Slides>
  <Notes>69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SimSun</vt:lpstr>
      <vt:lpstr>Aptos</vt:lpstr>
      <vt:lpstr>Aptos Display</vt:lpstr>
      <vt:lpstr>Arial</vt:lpstr>
      <vt:lpstr>Calibri</vt:lpstr>
      <vt:lpstr>Cambria Math</vt:lpstr>
      <vt:lpstr>source sans pro</vt:lpstr>
      <vt:lpstr>Times New Roman</vt:lpstr>
      <vt:lpstr>Wingdings</vt:lpstr>
      <vt:lpstr>Office Theme</vt:lpstr>
      <vt:lpstr>Introduction to Data Mining    Chapter 2  Data </vt:lpstr>
      <vt:lpstr>R Code Examples</vt:lpstr>
      <vt:lpstr>Tasks in the CRISP-DM Reference Model</vt:lpstr>
      <vt:lpstr>Topics</vt:lpstr>
      <vt:lpstr>What is Data?</vt:lpstr>
      <vt:lpstr>Attribute Values</vt:lpstr>
      <vt:lpstr>Types of Attributes - Scales </vt:lpstr>
      <vt:lpstr>PowerPoint Presentation</vt:lpstr>
      <vt:lpstr>Discrete and Continuous Attributes </vt:lpstr>
      <vt:lpstr>Examples</vt:lpstr>
      <vt:lpstr>Topics</vt:lpstr>
      <vt:lpstr>Types of data sets 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Creation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13</cp:revision>
  <dcterms:created xsi:type="dcterms:W3CDTF">2021-02-09T18:53:03Z</dcterms:created>
  <dcterms:modified xsi:type="dcterms:W3CDTF">2025-02-03T15:40:39Z</dcterms:modified>
</cp:coreProperties>
</file>